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3"/>
  </p:notesMasterIdLst>
  <p:sldIdLst>
    <p:sldId id="257" r:id="rId2"/>
    <p:sldId id="256" r:id="rId3"/>
    <p:sldId id="258" r:id="rId4"/>
    <p:sldId id="259" r:id="rId5"/>
    <p:sldId id="265" r:id="rId6"/>
    <p:sldId id="264" r:id="rId7"/>
    <p:sldId id="260" r:id="rId8"/>
    <p:sldId id="261" r:id="rId9"/>
    <p:sldId id="262" r:id="rId10"/>
    <p:sldId id="266" r:id="rId11"/>
    <p:sldId id="263" r:id="rId12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EE16"/>
    <a:srgbClr val="F1F616"/>
    <a:srgbClr val="97A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4618" autoAdjust="0"/>
  </p:normalViewPr>
  <p:slideViewPr>
    <p:cSldViewPr snapToGrid="0">
      <p:cViewPr varScale="1">
        <p:scale>
          <a:sx n="88" d="100"/>
          <a:sy n="88" d="100"/>
        </p:scale>
        <p:origin x="118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6A878-2E3E-41E5-98B4-296B7CD2EA9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8E379-BD56-4539-9F1C-26FBDDA0C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13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8E379-BD56-4539-9F1C-26FBDDA0C2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7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395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9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4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777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95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41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16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3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9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85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02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45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67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9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1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24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3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395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87A3-58EF-40C9-823B-002FA3F3098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29C8BD-3392-4E9E-A109-8B5839508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6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jpg"/><Relationship Id="rId5" Type="http://schemas.openxmlformats.org/officeDocument/2006/relationships/image" Target="../media/image3.jpg"/><Relationship Id="rId10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youtu.be/gO8b0Waqnmc?si=1BEqu9f-sHCWLSR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9E6B303-9AE0-4FEE-B3ED-433BF534B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32727" r="48862"/>
          <a:stretch/>
        </p:blipFill>
        <p:spPr>
          <a:xfrm rot="21275592">
            <a:off x="2596733" y="1268644"/>
            <a:ext cx="1448204" cy="200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F48EA6-C38E-451B-B484-4443EC761E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904">
            <a:off x="540699" y="2419540"/>
            <a:ext cx="1422357" cy="1896476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33D793-2F07-4C24-B3CA-01998C58BC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25758" r="26646" b="5672"/>
          <a:stretch/>
        </p:blipFill>
        <p:spPr>
          <a:xfrm rot="230271">
            <a:off x="4370606" y="1175058"/>
            <a:ext cx="1393100" cy="2264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21507-1DA8-46AD-87F6-03E4D643AE78}"/>
              </a:ext>
            </a:extLst>
          </p:cNvPr>
          <p:cNvSpPr txBox="1"/>
          <p:nvPr/>
        </p:nvSpPr>
        <p:spPr>
          <a:xfrm>
            <a:off x="2907575" y="184446"/>
            <a:ext cx="651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ГОО Центр адаптации детей-инвалидов и инвалидов с детства с церебральным параличом «ЦАДИ»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26A53D-2BF1-434E-A2D0-FE1AD5BF2E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32" y="80446"/>
            <a:ext cx="3925070" cy="24300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ADEFF3-AF1D-42E4-A7A0-BF5E607693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24680" b="31255"/>
          <a:stretch/>
        </p:blipFill>
        <p:spPr>
          <a:xfrm>
            <a:off x="6089374" y="1265430"/>
            <a:ext cx="1312113" cy="1894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EE5A61-D0D5-4306-A334-DB090561A1C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478">
            <a:off x="8034715" y="3565631"/>
            <a:ext cx="1427132" cy="1981934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72813E-9104-410F-9DB2-7D029DEDA6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17923" r="23815" b="34832"/>
          <a:stretch/>
        </p:blipFill>
        <p:spPr>
          <a:xfrm rot="615741">
            <a:off x="7655070" y="1259333"/>
            <a:ext cx="1610490" cy="1958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A5C20D-B748-4B64-A4CD-23EDA5B102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2432">
            <a:off x="1778767" y="3956850"/>
            <a:ext cx="1191690" cy="16856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739046-246C-413D-8B39-7769FE84F18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74">
            <a:off x="6727091" y="3723291"/>
            <a:ext cx="1192668" cy="17744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4BDEA3-0371-4737-8A5C-676584151EE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3551"/>
          <a:stretch/>
        </p:blipFill>
        <p:spPr>
          <a:xfrm>
            <a:off x="3085791" y="3698359"/>
            <a:ext cx="3533315" cy="1864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CE5226-6FC0-4287-A732-14B4E6678AF6}"/>
              </a:ext>
            </a:extLst>
          </p:cNvPr>
          <p:cNvSpPr/>
          <p:nvPr/>
        </p:nvSpPr>
        <p:spPr>
          <a:xfrm>
            <a:off x="320802" y="5749942"/>
            <a:ext cx="9264396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Необычные люди – обычная жизнь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0D090-AB79-4AD4-AD97-3BACA2E0AE95}"/>
              </a:ext>
            </a:extLst>
          </p:cNvPr>
          <p:cNvSpPr txBox="1"/>
          <p:nvPr/>
        </p:nvSpPr>
        <p:spPr>
          <a:xfrm>
            <a:off x="3643925" y="6518030"/>
            <a:ext cx="24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Социальный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248991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DBDDFB-FA67-4509-817D-AA767224D613}"/>
              </a:ext>
            </a:extLst>
          </p:cNvPr>
          <p:cNvSpPr/>
          <p:nvPr/>
        </p:nvSpPr>
        <p:spPr>
          <a:xfrm>
            <a:off x="721027" y="181459"/>
            <a:ext cx="85081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dirty="0">
                <a:ln w="0"/>
                <a:solidFill>
                  <a:srgbClr val="002060"/>
                </a:solidFill>
              </a:rPr>
              <a:t>Деятельность нашей организации поддерживают: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5D365-D990-474B-BD7C-351431FFDAB2}"/>
              </a:ext>
            </a:extLst>
          </p:cNvPr>
          <p:cNvSpPr/>
          <p:nvPr/>
        </p:nvSpPr>
        <p:spPr>
          <a:xfrm>
            <a:off x="1016229" y="1616858"/>
            <a:ext cx="7612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Министерство труда и социального развития Новосибирской области</a:t>
            </a:r>
          </a:p>
          <a:p>
            <a:endParaRPr lang="ru-RU" sz="1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Департамент по социальной политике мэрии г. Новосибирска</a:t>
            </a:r>
          </a:p>
          <a:p>
            <a:endParaRPr lang="ru-RU" sz="1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Управление общественных связей мэрии г. Новосибирска</a:t>
            </a:r>
          </a:p>
          <a:p>
            <a:endParaRPr lang="ru-RU" sz="1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Ассоциация общественных объединений «Международный союз немецкой культуры»</a:t>
            </a:r>
          </a:p>
          <a:p>
            <a:endParaRPr lang="ru-RU" sz="1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Российско-немецкий дом </a:t>
            </a:r>
          </a:p>
          <a:p>
            <a:endParaRPr lang="ru-RU" sz="1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Благотворительный фонд «Наше будущее»</a:t>
            </a:r>
          </a:p>
        </p:txBody>
      </p:sp>
    </p:spTree>
    <p:extLst>
      <p:ext uri="{BB962C8B-B14F-4D97-AF65-F5344CB8AC3E}">
        <p14:creationId xmlns:p14="http://schemas.microsoft.com/office/powerpoint/2010/main" val="257282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974808-F77C-47BC-A190-A8E66AFBE4B6}"/>
              </a:ext>
            </a:extLst>
          </p:cNvPr>
          <p:cNvSpPr/>
          <p:nvPr/>
        </p:nvSpPr>
        <p:spPr>
          <a:xfrm>
            <a:off x="381000" y="859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Городская </a:t>
            </a:r>
            <a:r>
              <a:rPr lang="ru-RU" b="1" dirty="0" smtClean="0">
                <a:solidFill>
                  <a:srgbClr val="002060"/>
                </a:solidFill>
              </a:rPr>
              <a:t>общественная организация «</a:t>
            </a:r>
            <a:r>
              <a:rPr lang="ru-RU" b="1" dirty="0">
                <a:solidFill>
                  <a:srgbClr val="002060"/>
                </a:solidFill>
              </a:rPr>
              <a:t>Центр адаптации детей-инвалидов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 </a:t>
            </a:r>
            <a:r>
              <a:rPr lang="ru-RU" b="1" dirty="0">
                <a:solidFill>
                  <a:srgbClr val="002060"/>
                </a:solidFill>
              </a:rPr>
              <a:t>инвалидов с детства с церебральным параличом «ЦАДИ»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CC93D-1357-40A9-A9B5-92A34ECAE3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63" y="409077"/>
            <a:ext cx="2976462" cy="18427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2D7824-3EF0-49A7-8BAC-D365362D570B}"/>
              </a:ext>
            </a:extLst>
          </p:cNvPr>
          <p:cNvSpPr/>
          <p:nvPr/>
        </p:nvSpPr>
        <p:spPr>
          <a:xfrm>
            <a:off x="455429" y="1011846"/>
            <a:ext cx="85911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Директор ГОО «ЦАДИ» Литуненко Елена Ивановна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Фактический адрес: 630009, г. Новосибирск, ул. Добролюбова, 14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Телефоны 266-10-40, 266-10-41 </a:t>
            </a:r>
            <a:r>
              <a:rPr lang="ru-RU" sz="1400" dirty="0" err="1">
                <a:solidFill>
                  <a:srgbClr val="002060"/>
                </a:solidFill>
              </a:rPr>
              <a:t>Email</a:t>
            </a:r>
            <a:r>
              <a:rPr lang="ru-RU" sz="1400" dirty="0">
                <a:solidFill>
                  <a:srgbClr val="002060"/>
                </a:solidFill>
              </a:rPr>
              <a:t>: cadi2011@mail.ru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Юридический адрес: 630001, г. Новосибирск, ул. Д. Ковальчук, 28-269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Банковские реквизиты: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ОКТМО 50701000001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ИНН 5402130129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КПП 540201001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ОГРН 1025400006620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ОКОПО 42203378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ОКОНХ 98600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р/с 40703810600030003293 в филиале Сибирский ПАО Банка «ФК Открытие»</a:t>
            </a:r>
          </a:p>
          <a:p>
            <a:r>
              <a:rPr lang="ru-RU" sz="1400" dirty="0" err="1">
                <a:solidFill>
                  <a:srgbClr val="002060"/>
                </a:solidFill>
              </a:rPr>
              <a:t>кор.с</a:t>
            </a:r>
            <a:r>
              <a:rPr lang="ru-RU" sz="1400" dirty="0">
                <a:solidFill>
                  <a:srgbClr val="002060"/>
                </a:solidFill>
              </a:rPr>
              <a:t>. 30101810250040000867 в Сибирское ГУ Банка России г. Новосибирска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БИК 045004867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Сайт: </a:t>
            </a:r>
            <a:r>
              <a:rPr lang="en-US" sz="1400" dirty="0">
                <a:solidFill>
                  <a:srgbClr val="002060"/>
                </a:solidFill>
              </a:rPr>
              <a:t>http://cadinsk.ru 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Группа ВК: </a:t>
            </a:r>
            <a:r>
              <a:rPr lang="en-US" sz="1400" dirty="0">
                <a:solidFill>
                  <a:srgbClr val="002060"/>
                </a:solidFill>
              </a:rPr>
              <a:t>https://vk.com/club10732248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Ссылка </a:t>
            </a:r>
            <a:r>
              <a:rPr lang="ru-RU" sz="1400" dirty="0">
                <a:solidFill>
                  <a:srgbClr val="002060"/>
                </a:solidFill>
              </a:rPr>
              <a:t>на видеоматериал о Тренировочной квартире: </a:t>
            </a:r>
            <a:r>
              <a:rPr lang="en-US" sz="1400" dirty="0">
                <a:solidFill>
                  <a:srgbClr val="002060"/>
                </a:solidFill>
                <a:hlinkClick r:id="rId4"/>
              </a:rPr>
              <a:t>https://</a:t>
            </a:r>
            <a:r>
              <a:rPr lang="en-US" sz="1400" dirty="0" smtClean="0">
                <a:solidFill>
                  <a:srgbClr val="002060"/>
                </a:solidFill>
                <a:hlinkClick r:id="rId4"/>
              </a:rPr>
              <a:t>youtu.be/gO8b0Waqnmc?si=1BEqu9f-sHCWLSRF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4263507"/>
            <a:ext cx="1384662" cy="13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9D05CD-A9A0-4B74-A9D9-CB14A372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20359" r="11578"/>
          <a:stretch/>
        </p:blipFill>
        <p:spPr>
          <a:xfrm rot="453408">
            <a:off x="8059730" y="1047819"/>
            <a:ext cx="1333869" cy="190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785324-22BC-4EB2-95BF-0D989AAFC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1" r="19774"/>
          <a:stretch/>
        </p:blipFill>
        <p:spPr>
          <a:xfrm rot="21428512">
            <a:off x="6560727" y="1135399"/>
            <a:ext cx="1331450" cy="1782503"/>
          </a:xfrm>
          <a:prstGeom prst="ellipse">
            <a:avLst/>
          </a:prstGeom>
          <a:ln w="762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0EFD84-6E46-405B-BC8B-B9B6E2FBDA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14" y="1083674"/>
            <a:ext cx="1414463" cy="1885950"/>
          </a:xfrm>
          <a:prstGeom prst="ellipse">
            <a:avLst/>
          </a:prstGeom>
          <a:ln w="1270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7EB622-BAD5-45B9-9940-AEA971939E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244">
            <a:off x="2092637" y="1114731"/>
            <a:ext cx="1268212" cy="1726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B6DA84-CC84-4EA4-A56F-342CAE617A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r="26092" b="31824"/>
          <a:stretch/>
        </p:blipFill>
        <p:spPr>
          <a:xfrm rot="21162994">
            <a:off x="5278778" y="1087924"/>
            <a:ext cx="1036789" cy="175652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E4CC507-9605-431F-BD7E-AD7163E38C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5"/>
          <a:stretch/>
        </p:blipFill>
        <p:spPr>
          <a:xfrm rot="21363637">
            <a:off x="505791" y="1010742"/>
            <a:ext cx="1414463" cy="193413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7CF4E1D-D356-459D-B1C0-F7DA0CE3F92F}"/>
              </a:ext>
            </a:extLst>
          </p:cNvPr>
          <p:cNvSpPr/>
          <p:nvPr/>
        </p:nvSpPr>
        <p:spPr>
          <a:xfrm>
            <a:off x="381000" y="3076773"/>
            <a:ext cx="913225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ГОО «ЦАДИ»</a:t>
            </a:r>
            <a:r>
              <a:rPr lang="ru-RU" sz="1400" b="1" dirty="0">
                <a:solidFill>
                  <a:srgbClr val="002060"/>
                </a:solidFill>
              </a:rPr>
              <a:t> </a:t>
            </a:r>
            <a:r>
              <a:rPr lang="ru-RU" sz="1400" dirty="0">
                <a:solidFill>
                  <a:srgbClr val="002060"/>
                </a:solidFill>
              </a:rPr>
              <a:t>работает с 30 ноября 1996 года, объединив родителей, у которых дети имеют различные заболевания: ДЦП, синдром Дауна, аутизм, эпилепсия, умственная отсталость. Пройдя комплексную реабилитацию в Центре многие наши воспитанники (выпускники) социализировались – работают в обычной трудовой сфере, устроили свою личную жизнь, создали семьи, растят здоровых детей. Но это люди, имеющие инвалидность легкой и средней степени тяжести.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9B6849F-59DB-4050-B280-D4B85A848528}"/>
              </a:ext>
            </a:extLst>
          </p:cNvPr>
          <p:cNvSpPr/>
          <p:nvPr/>
        </p:nvSpPr>
        <p:spPr>
          <a:xfrm>
            <a:off x="1425970" y="128085"/>
            <a:ext cx="70423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002060"/>
                </a:solidFill>
              </a:rPr>
              <a:t>Необычные люди появляются…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31C643D-6097-414F-952D-54ECFA05D47B}"/>
              </a:ext>
            </a:extLst>
          </p:cNvPr>
          <p:cNvSpPr/>
          <p:nvPr/>
        </p:nvSpPr>
        <p:spPr>
          <a:xfrm>
            <a:off x="1011453" y="4367914"/>
            <a:ext cx="1917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Взрослеют</a:t>
            </a:r>
            <a:r>
              <a:rPr lang="ru-RU" sz="2400" dirty="0">
                <a:ln w="0"/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0D5F16-081C-4910-9659-6F853CDAA3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t="6822" r="16788" b="19183"/>
          <a:stretch/>
        </p:blipFill>
        <p:spPr>
          <a:xfrm>
            <a:off x="6444837" y="4064657"/>
            <a:ext cx="2006273" cy="2608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601DAD8-9472-40A6-9619-A743C39AD3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36957" b="10263"/>
          <a:stretch/>
        </p:blipFill>
        <p:spPr>
          <a:xfrm>
            <a:off x="3738462" y="4246324"/>
            <a:ext cx="1843097" cy="2437646"/>
          </a:xfrm>
          <a:prstGeom prst="roundRect">
            <a:avLst>
              <a:gd name="adj" fmla="val 22739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0135BEF-90D0-4140-983C-675827DC75B9}"/>
              </a:ext>
            </a:extLst>
          </p:cNvPr>
          <p:cNvSpPr/>
          <p:nvPr/>
        </p:nvSpPr>
        <p:spPr>
          <a:xfrm>
            <a:off x="604283" y="5413214"/>
            <a:ext cx="30159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>
                <a:ln w="0"/>
                <a:solidFill>
                  <a:srgbClr val="002060"/>
                </a:solidFill>
              </a:rPr>
              <a:t>Становятся самостоятельными</a:t>
            </a:r>
          </a:p>
        </p:txBody>
      </p:sp>
    </p:spTree>
    <p:extLst>
      <p:ext uri="{BB962C8B-B14F-4D97-AF65-F5344CB8AC3E}">
        <p14:creationId xmlns:p14="http://schemas.microsoft.com/office/powerpoint/2010/main" val="102422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B802C7-5F93-4EFE-AE54-354CAE332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3211" r="15523" b="18173"/>
          <a:stretch/>
        </p:blipFill>
        <p:spPr>
          <a:xfrm rot="21314166">
            <a:off x="6206564" y="2825501"/>
            <a:ext cx="1650170" cy="2500195"/>
          </a:xfrm>
          <a:prstGeom prst="snip2DiagRect">
            <a:avLst>
              <a:gd name="adj1" fmla="val 19424"/>
              <a:gd name="adj2" fmla="val 2431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B2BA93-A06F-469A-B61D-D0FAF9FB36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6976" b="15441"/>
          <a:stretch/>
        </p:blipFill>
        <p:spPr>
          <a:xfrm rot="972283">
            <a:off x="2249689" y="2976289"/>
            <a:ext cx="1886515" cy="2428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60293E-1562-4F54-BD26-AA768B25F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8277" r="18361" b="31165"/>
          <a:stretch/>
        </p:blipFill>
        <p:spPr>
          <a:xfrm rot="223656">
            <a:off x="7756281" y="1211117"/>
            <a:ext cx="1675492" cy="2531796"/>
          </a:xfrm>
          <a:prstGeom prst="ellipse">
            <a:avLst/>
          </a:prstGeom>
          <a:ln w="127000" cap="rnd">
            <a:solidFill>
              <a:schemeClr val="bg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4EA204-EB76-4815-961B-A827E6C16A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1" t="19304" r="32593" b="34029"/>
          <a:stretch/>
        </p:blipFill>
        <p:spPr>
          <a:xfrm rot="21213145">
            <a:off x="4268847" y="1641824"/>
            <a:ext cx="1654745" cy="2463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2F2F58-4E0E-4DF4-9E85-412B815B3F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590" r="20625" b="-2275"/>
          <a:stretch/>
        </p:blipFill>
        <p:spPr>
          <a:xfrm>
            <a:off x="479094" y="1615869"/>
            <a:ext cx="2114590" cy="24825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D2B431-0326-49E5-9B7E-D2A87E429C38}"/>
              </a:ext>
            </a:extLst>
          </p:cNvPr>
          <p:cNvSpPr/>
          <p:nvPr/>
        </p:nvSpPr>
        <p:spPr>
          <a:xfrm>
            <a:off x="575707" y="114628"/>
            <a:ext cx="83755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002060"/>
                </a:solidFill>
              </a:rPr>
              <a:t>Те, кто имеют более сложные ограничения, продолжают посещать наш Центр и нуждаются в посторонней помощи пожизненно.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3C88D35-937D-4F2D-8E3A-872BDE1840B8}"/>
              </a:ext>
            </a:extLst>
          </p:cNvPr>
          <p:cNvSpPr/>
          <p:nvPr/>
        </p:nvSpPr>
        <p:spPr>
          <a:xfrm>
            <a:off x="616207" y="5599705"/>
            <a:ext cx="7341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002060"/>
                </a:solidFill>
              </a:rPr>
              <a:t>И в будущем у них одна перспектива для жизни – психоневрологический интернат</a:t>
            </a:r>
          </a:p>
        </p:txBody>
      </p:sp>
    </p:spTree>
    <p:extLst>
      <p:ext uri="{BB962C8B-B14F-4D97-AF65-F5344CB8AC3E}">
        <p14:creationId xmlns:p14="http://schemas.microsoft.com/office/powerpoint/2010/main" val="421552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DD964-5776-41AF-84F8-70DBE365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637" y="744279"/>
            <a:ext cx="7878726" cy="132080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Стареющие родители не хотели бы отдавать своих взрослых детей в интернаты. На сегодняшний день в России появились современные технологии жизнеустройства инвалидов, в том числе сопровождаемое проживание как альтернатива психоневрологическим интернатам (далее ПНИ). В этом году был принят Федеральный закон № 137-ФЗ от 28.04.2023 включающий положение о сопровождаемом проживании и социальной занятости инвалидов, который вступил в силу 01.09.2023. Для группы со сложными ограничениями этот закон является реальной помощью в обретении достойной жизни в современном обществе. 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С 2018 года ГОО «ЦАДИ» ведет работу по обучению самостоятельной жизни и подготовке к сопровождаемому проживанию молодых людей с тяжелой формой инвалидности в «учебной квартире». Для обучения молодых людей с инвалидностью на средства родителей и благотворителей была взята в аренду квартира, которая была оборудована как тренировочная. Здесь они проходят курс обучения проживанию с сопровождением, являющемуся одной из форм жизнеустройства людей с инвалидностью, жизни без родителей в обычных, домашних условиях.</a:t>
            </a:r>
            <a:br>
              <a:rPr lang="ru-RU" sz="1800" dirty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63F7C7-141C-44BF-A996-899ACD31B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3551"/>
          <a:stretch/>
        </p:blipFill>
        <p:spPr>
          <a:xfrm>
            <a:off x="1746101" y="3429001"/>
            <a:ext cx="5854331" cy="3088758"/>
          </a:xfrm>
          <a:prstGeom prst="round2DiagRect">
            <a:avLst>
              <a:gd name="adj1" fmla="val 33190"/>
              <a:gd name="adj2" fmla="val 302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73CB9F-3F76-40A8-BB1F-9997364CFA12}"/>
              </a:ext>
            </a:extLst>
          </p:cNvPr>
          <p:cNvSpPr/>
          <p:nvPr/>
        </p:nvSpPr>
        <p:spPr>
          <a:xfrm>
            <a:off x="625549" y="1112943"/>
            <a:ext cx="7921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настоящее время ребята, прошедшие курс обучения, имеют возможность перейти на следующий этап – </a:t>
            </a:r>
            <a:r>
              <a:rPr lang="ru-RU" dirty="0" err="1">
                <a:solidFill>
                  <a:srgbClr val="002060"/>
                </a:solidFill>
              </a:rPr>
              <a:t>тренировочно</a:t>
            </a:r>
            <a:r>
              <a:rPr lang="ru-RU" dirty="0">
                <a:solidFill>
                  <a:srgbClr val="002060"/>
                </a:solidFill>
              </a:rPr>
              <a:t>-постоянного проживания без родителей. Арендованное жилье для этой цели не подходит из-за нестабильности и сложности прогнозирования ценообразования, что не позволяет планировать соответствующие расходы. Кроме этого есть опасность, что собственник может в любой момент в одностороннем порядке расторгнуть договор аренды.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004E55-9476-48C0-95AF-606F65ECAA9D}"/>
              </a:ext>
            </a:extLst>
          </p:cNvPr>
          <p:cNvSpPr/>
          <p:nvPr/>
        </p:nvSpPr>
        <p:spPr>
          <a:xfrm>
            <a:off x="469382" y="340243"/>
            <a:ext cx="44836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dirty="0">
                <a:ln w="0"/>
                <a:solidFill>
                  <a:srgbClr val="002060"/>
                </a:solidFill>
              </a:rPr>
              <a:t>Зачем нам квартира?</a:t>
            </a:r>
          </a:p>
        </p:txBody>
      </p:sp>
    </p:spTree>
    <p:extLst>
      <p:ext uri="{BB962C8B-B14F-4D97-AF65-F5344CB8AC3E}">
        <p14:creationId xmlns:p14="http://schemas.microsoft.com/office/powerpoint/2010/main" val="380083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539242-0D7A-46CA-B740-606BDB2DB7B1}"/>
              </a:ext>
            </a:extLst>
          </p:cNvPr>
          <p:cNvSpPr/>
          <p:nvPr/>
        </p:nvSpPr>
        <p:spPr>
          <a:xfrm>
            <a:off x="880729" y="889844"/>
            <a:ext cx="79106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Мы пришли к выводу, что, если квартира будет находиться в собственности родителей, работа будет результативнее. При этом содержать квартиру жильцы (проживающие инвалиды или их родители) будут сами. </a:t>
            </a:r>
          </a:p>
          <a:p>
            <a:r>
              <a:rPr lang="ru-RU" dirty="0">
                <a:solidFill>
                  <a:srgbClr val="002060"/>
                </a:solidFill>
              </a:rPr>
              <a:t>Проживание в квартире с сопровождением в обычном жилом доме при более низких расходах по сравнению с пребыванием в ПНИ, позволит обеспечить им более высокое качество жизни. Для справки: в ПНИ содержание инвалида составляет в месяц более 60 тысяч рублей, в год – 720 тысяч, в то время как инвалид получает пенсию от 13 до 18 тысяч. Объединив для проживания в квартире финансы малая группа вполне сможет себя содержать. Проживание в год будет обходиться около 216 тысяч рублей.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После приобретения квартиры ГОО «ЦАДИ» планирует продолжить и расширить работу по внедрению учебного проживания с сопровождением для молодых людей с психофизическими нарушениями.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Так как наши ребята за годы посещения ЦАДИ стали старше, а их родители успели состариться, время для организации достойного жизнеустройства ограничено.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82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83137F-2CED-4BEB-AA16-9D4EE8140744}"/>
              </a:ext>
            </a:extLst>
          </p:cNvPr>
          <p:cNvSpPr/>
          <p:nvPr/>
        </p:nvSpPr>
        <p:spPr>
          <a:xfrm>
            <a:off x="575707" y="114627"/>
            <a:ext cx="790730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002060"/>
                </a:solidFill>
              </a:rPr>
              <a:t>Цель проекта: </a:t>
            </a:r>
          </a:p>
          <a:p>
            <a:pPr algn="just"/>
            <a:endParaRPr lang="ru-RU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Обеспечить необходимые условия для достойного жизнеустройства молодых людей с инвалидностью (Сопровождаемое проживание ребят старше 18 лет без родителей</a:t>
            </a: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/>
            <a:endParaRPr lang="ru-RU" sz="2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60B8DD-119E-4F1A-B716-D9BC1DD2AD30}"/>
              </a:ext>
            </a:extLst>
          </p:cNvPr>
          <p:cNvSpPr/>
          <p:nvPr/>
        </p:nvSpPr>
        <p:spPr>
          <a:xfrm>
            <a:off x="575708" y="1697743"/>
            <a:ext cx="7907302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002060"/>
                </a:solidFill>
              </a:rPr>
              <a:t>Задачи:</a:t>
            </a:r>
          </a:p>
          <a:p>
            <a:pPr algn="just"/>
            <a:endParaRPr lang="ru-RU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>
                <a:ln w="0"/>
                <a:solidFill>
                  <a:srgbClr val="002060"/>
                </a:solidFill>
              </a:rPr>
              <a:t>•	</a:t>
            </a:r>
            <a:r>
              <a:rPr lang="ru-RU" sz="1600" b="1" dirty="0">
                <a:ln w="0"/>
                <a:solidFill>
                  <a:srgbClr val="002060"/>
                </a:solidFill>
              </a:rPr>
              <a:t>Приобрести и оформить в собственность 5-7 комнатную квартиру</a:t>
            </a:r>
            <a:r>
              <a:rPr lang="ru-RU" sz="1600" dirty="0">
                <a:ln w="0"/>
                <a:solidFill>
                  <a:srgbClr val="002060"/>
                </a:solidFill>
              </a:rPr>
              <a:t>, чтобы реализовать для участников проекта старше 18 лет </a:t>
            </a:r>
            <a:r>
              <a:rPr lang="ru-RU" sz="1600" dirty="0" err="1">
                <a:ln w="0"/>
                <a:solidFill>
                  <a:srgbClr val="002060"/>
                </a:solidFill>
              </a:rPr>
              <a:t>тренировочно</a:t>
            </a:r>
            <a:r>
              <a:rPr lang="ru-RU" sz="1600" dirty="0">
                <a:ln w="0"/>
                <a:solidFill>
                  <a:srgbClr val="002060"/>
                </a:solidFill>
              </a:rPr>
              <a:t>-постоянный этап проживания.</a:t>
            </a:r>
          </a:p>
          <a:p>
            <a:pPr algn="just"/>
            <a:r>
              <a:rPr lang="ru-RU" sz="1600" dirty="0">
                <a:ln w="0"/>
                <a:solidFill>
                  <a:srgbClr val="002060"/>
                </a:solidFill>
              </a:rPr>
              <a:t>•	Обеспечить социальную занятость инвалидов через организацию творческой и досуговой занятости (прикладное творчество, социокультурные выходы – посещение театров, концертов, спортивно-развлекательных центров)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B61BD2-89FB-454E-BA8A-0D1C1D617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3" b="20000"/>
          <a:stretch/>
        </p:blipFill>
        <p:spPr>
          <a:xfrm>
            <a:off x="3424227" y="3990709"/>
            <a:ext cx="2657072" cy="27703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349E71-3B92-4639-B52E-77EF7153C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2" t="7462" r="29"/>
          <a:stretch/>
        </p:blipFill>
        <p:spPr>
          <a:xfrm>
            <a:off x="793586" y="4008781"/>
            <a:ext cx="1309888" cy="27703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370D13-1FEB-4E8D-B4D1-05C47FB9CA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15" y="4021011"/>
            <a:ext cx="2100466" cy="2800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9207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51C3C7-F5D3-4975-A028-633AAFF11303}"/>
              </a:ext>
            </a:extLst>
          </p:cNvPr>
          <p:cNvSpPr/>
          <p:nvPr/>
        </p:nvSpPr>
        <p:spPr>
          <a:xfrm>
            <a:off x="469381" y="815240"/>
            <a:ext cx="88748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России подобные проекты в разных городах внедряются более 10 лет.  В Иркутске, Пскове, Владимире, Казани, Пензе некоммерческие организации при поддержке государственных органов и благотворителей реализуют проекты по организации сопровождаемого проживания.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402ED9-EEE3-488F-9C91-BE73E89957A0}"/>
              </a:ext>
            </a:extLst>
          </p:cNvPr>
          <p:cNvSpPr/>
          <p:nvPr/>
        </p:nvSpPr>
        <p:spPr>
          <a:xfrm>
            <a:off x="469381" y="127669"/>
            <a:ext cx="3016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dirty="0">
                <a:ln w="0"/>
                <a:solidFill>
                  <a:srgbClr val="002060"/>
                </a:solidFill>
              </a:rPr>
              <a:t>Пути решения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002E7-BAE3-40FD-92D2-B213D49D0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3" y="1738541"/>
            <a:ext cx="2791045" cy="2836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C0B2F5-A110-4527-9E83-49E28522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2015569"/>
            <a:ext cx="2959733" cy="2222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AD7EB-3256-4FF7-932F-B13B9E850389}"/>
              </a:ext>
            </a:extLst>
          </p:cNvPr>
          <p:cNvSpPr txBox="1"/>
          <p:nvPr/>
        </p:nvSpPr>
        <p:spPr>
          <a:xfrm>
            <a:off x="2050495" y="432408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Казань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BC238-55B9-4365-9CED-5AEA36B25D97}"/>
              </a:ext>
            </a:extLst>
          </p:cNvPr>
          <p:cNvSpPr txBox="1"/>
          <p:nvPr/>
        </p:nvSpPr>
        <p:spPr>
          <a:xfrm>
            <a:off x="6713059" y="413942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Пенза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C31FFD-8222-4BCF-B8DE-C8BB8C62E78D}"/>
              </a:ext>
            </a:extLst>
          </p:cNvPr>
          <p:cNvSpPr/>
          <p:nvPr/>
        </p:nvSpPr>
        <p:spPr>
          <a:xfrm>
            <a:off x="381001" y="4899064"/>
            <a:ext cx="9232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Для нас наиболее приемлем опыт Ассоциации родителей детей-инвалидов «Свет» из Владимира - приобретение в собственность двух 7комнатных квартир (на средства родителей и благотворителей) для постоянного сопровождаемого проживания. </a:t>
            </a:r>
          </a:p>
          <a:p>
            <a:r>
              <a:rPr lang="ru-RU" dirty="0">
                <a:solidFill>
                  <a:srgbClr val="002060"/>
                </a:solidFill>
              </a:rPr>
              <a:t>Успешно проект реализуется во Владимире, и мы надеемся, что он будет реализован и у нас в Новосибирске.</a:t>
            </a:r>
          </a:p>
        </p:txBody>
      </p:sp>
    </p:spTree>
    <p:extLst>
      <p:ext uri="{BB962C8B-B14F-4D97-AF65-F5344CB8AC3E}">
        <p14:creationId xmlns:p14="http://schemas.microsoft.com/office/powerpoint/2010/main" val="208081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176508-563C-4B31-8A5C-6528794E02A5}"/>
              </a:ext>
            </a:extLst>
          </p:cNvPr>
          <p:cNvSpPr/>
          <p:nvPr/>
        </p:nvSpPr>
        <p:spPr>
          <a:xfrm>
            <a:off x="381000" y="1"/>
            <a:ext cx="93001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dirty="0">
                <a:ln w="0"/>
                <a:solidFill>
                  <a:srgbClr val="002060"/>
                </a:solidFill>
              </a:rPr>
              <a:t>Сопровождаемое проживание. Немецкий опыт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9BBB7A-BB53-4284-A0ED-CDBBE2028FEF}"/>
              </a:ext>
            </a:extLst>
          </p:cNvPr>
          <p:cNvSpPr/>
          <p:nvPr/>
        </p:nvSpPr>
        <p:spPr>
          <a:xfrm>
            <a:off x="434164" y="4647317"/>
            <a:ext cx="9090837" cy="191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система Германии считается одной из лучших в мире. Для людей с ОВЗ в Германии делается многое, предлагаются различные формы сопровождаемого проживания, например, когда человек с инвалидностью живет самостоятельно в отдельной квартире. В ней могут проживать 2-5-10 человек, а социальные работники навещают их по мере необходимости. Есть проекты, где людей с тяжелой формой инвалидности обслуживающий персонал навещает несколько раз в неделю, даже ежедневно, или находится в квартире круглосуточно.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0FB5C0-679F-4908-ADC5-5AAB0098F7D4}"/>
              </a:ext>
            </a:extLst>
          </p:cNvPr>
          <p:cNvSpPr/>
          <p:nvPr/>
        </p:nvSpPr>
        <p:spPr>
          <a:xfrm>
            <a:off x="354418" y="58477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Немецкий опыт для нас интересен, так как </a:t>
            </a:r>
            <a:r>
              <a:rPr lang="ru-RU" sz="16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наш </a:t>
            </a:r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Центр объединяет семьи российских немцев. Как и любая нация, они стараются сохранить свою культуру и традиции и поддерживают связь с родственниками в Германии. В том числе </a:t>
            </a:r>
            <a:r>
              <a:rPr lang="ru-RU" sz="16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изучают накопленный там </a:t>
            </a:r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социальный опыт.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87485A-4E6D-427F-AE54-9EDB3A15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9" r="32093"/>
          <a:stretch/>
        </p:blipFill>
        <p:spPr>
          <a:xfrm>
            <a:off x="6149162" y="1639283"/>
            <a:ext cx="2507266" cy="2575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2B320F-810A-4FA6-AE7A-9FCEECAB6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8068"/>
          <a:stretch/>
        </p:blipFill>
        <p:spPr>
          <a:xfrm>
            <a:off x="668079" y="1639283"/>
            <a:ext cx="4465675" cy="2571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761A0-F232-48E1-9A67-099FE4A22787}"/>
              </a:ext>
            </a:extLst>
          </p:cNvPr>
          <p:cNvSpPr txBox="1"/>
          <p:nvPr/>
        </p:nvSpPr>
        <p:spPr>
          <a:xfrm>
            <a:off x="1005024" y="4211033"/>
            <a:ext cx="348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Институт для слепых. Марбург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A9D4B8-6721-4C7B-8A36-109E0C2FFFEA}"/>
              </a:ext>
            </a:extLst>
          </p:cNvPr>
          <p:cNvSpPr/>
          <p:nvPr/>
        </p:nvSpPr>
        <p:spPr>
          <a:xfrm>
            <a:off x="4641336" y="4207295"/>
            <a:ext cx="5039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https://specialviewportal.ru/articles/post291</a:t>
            </a:r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63206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384</TotalTime>
  <Words>734</Words>
  <Application>Microsoft Office PowerPoint</Application>
  <PresentationFormat>Лист A4 (210x297 мм)</PresentationFormat>
  <Paragraphs>70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Стареющие родители не хотели бы отдавать своих взрослых детей в интернаты. На сегодняшний день в России появились современные технологии жизнеустройства инвалидов, в том числе сопровождаемое проживание как альтернатива психоневрологическим интернатам (далее ПНИ). В этом году был принят Федеральный закон № 137-ФЗ от 28.04.2023 включающий положение о сопровождаемом проживании и социальной занятости инвалидов, который вступил в силу 01.09.2023. Для группы со сложными ограничениями этот закон является реальной помощью в обретении достойной жизни в современном обществе.  С 2018 года ГОО «ЦАДИ» ведет работу по обучению самостоятельной жизни и подготовке к сопровождаемому проживанию молодых людей с тяжелой формой инвалидности в «учебной квартире». Для обучения молодых людей с инвалидностью на средства родителей и благотворителей была взята в аренду квартира, которая была оборудована как тренировочная. Здесь они проходят курс обучения проживанию с сопровождением, являющемуся одной из форм жизнеустройства людей с инвалидностью, жизни без родителей в обычных, домашних условиях.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cp:lastPrinted>2023-10-19T08:20:02Z</cp:lastPrinted>
  <dcterms:created xsi:type="dcterms:W3CDTF">2023-10-19T07:03:05Z</dcterms:created>
  <dcterms:modified xsi:type="dcterms:W3CDTF">2023-11-15T06:49:19Z</dcterms:modified>
</cp:coreProperties>
</file>